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ira Mono Medium" panose="020B0609050000020004" pitchFamily="49" charset="0"/>
      <p:regular r:id="rId10"/>
    </p:embeddedFont>
    <p:embeddedFont>
      <p:font typeface="Fira Sans" panose="020B05030500000200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  <a:srgbClr val="FF6BD8"/>
    <a:srgbClr val="E4E4E4"/>
    <a:srgbClr val="7EA8C2"/>
    <a:srgbClr val="7F7F7F"/>
    <a:srgbClr val="BEC9D1"/>
    <a:srgbClr val="2BA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91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Global Music Trends: Spotify Top 50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comprehensive data-driven exploration of global music consumption patterns and emerging trends in the streaming era.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DCCAA-5D6A-0310-4627-791179D8C531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638"/>
            <a:ext cx="12927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Understanding Global Music Consumption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36737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Analysis Objective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0449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analysis examines Spotify's Top 50 charts to uncover patterns in global music consumption, artist performance, and listener preferences across different markets and time periods.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601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analyzing streaming data, popularity metrics, and content characteristics, we gain insights into what drives success in today's digital music landscape.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52393"/>
            <a:ext cx="44902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Research Questions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604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Which artists consistently dominate global charts?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46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 do release strategies impact popularity?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888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content characteristics resonate most with listeners?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3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 have consumption patterns evolved over time?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96787-B13F-0176-FA21-B8B14F9AB0CE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321" y="736759"/>
            <a:ext cx="774215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Dataset Overview &amp; Performance Metrics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7321" y="2388870"/>
            <a:ext cx="2413873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2.5K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187321" y="3300055"/>
            <a:ext cx="2413873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Total Songs Analyzed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7321" y="4045982"/>
            <a:ext cx="2413873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dataset spanning multiple markets and time periods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51463" y="2388870"/>
            <a:ext cx="2413873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450+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8851463" y="3300055"/>
            <a:ext cx="241387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Unique Artists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51463" y="3733086"/>
            <a:ext cx="2413873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Diverse representation across genres and geographies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515606" y="2388870"/>
            <a:ext cx="2413873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78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11515606" y="3300055"/>
            <a:ext cx="2413873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Average Popularity Score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515606" y="4045982"/>
            <a:ext cx="2413873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Normalized metric measuring streaming performance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51463" y="5507831"/>
            <a:ext cx="2413873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3:24</a:t>
            </a:r>
            <a:endParaRPr lang="en-US" sz="5200" dirty="0"/>
          </a:p>
        </p:txBody>
      </p:sp>
      <p:sp>
        <p:nvSpPr>
          <p:cNvPr id="14" name="Text 11"/>
          <p:cNvSpPr/>
          <p:nvPr/>
        </p:nvSpPr>
        <p:spPr>
          <a:xfrm>
            <a:off x="8851463" y="6419017"/>
            <a:ext cx="241387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Average Duration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51463" y="6852047"/>
            <a:ext cx="241387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Optimal length for streaming engagement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4E31B-75A5-F5D3-EE5E-B5C6AAD09123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163" y="545783"/>
            <a:ext cx="10146506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Chart Dominance: Top Artists &amp; Breakout Hits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8163" y="1410653"/>
            <a:ext cx="442579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Artists with Most Distinct Songs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8163" y="1852613"/>
            <a:ext cx="7285911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most prolific chart performers demonstrate consistent ability to produce hits that resonate with global audiences. These artists show remarkable versatility and sustained relevance.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38163" y="2517219"/>
            <a:ext cx="7285911" cy="1562100"/>
          </a:xfrm>
          <a:prstGeom prst="roundRect">
            <a:avLst>
              <a:gd name="adj" fmla="val 1477"/>
            </a:avLst>
          </a:prstGeom>
          <a:solidFill>
            <a:srgbClr val="2E2E2F"/>
          </a:solidFill>
          <a:ln/>
        </p:spPr>
      </p:sp>
      <p:sp>
        <p:nvSpPr>
          <p:cNvPr id="6" name="Shape 4"/>
          <p:cNvSpPr/>
          <p:nvPr/>
        </p:nvSpPr>
        <p:spPr>
          <a:xfrm>
            <a:off x="691872" y="2670929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FF6BD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74" y="2797731"/>
            <a:ext cx="207526" cy="20752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91872" y="3285887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Taylor Swift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91872" y="3679746"/>
            <a:ext cx="69784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42 distinct chart entries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38163" y="4233029"/>
            <a:ext cx="7285911" cy="1562100"/>
          </a:xfrm>
          <a:prstGeom prst="roundRect">
            <a:avLst>
              <a:gd name="adj" fmla="val 1477"/>
            </a:avLst>
          </a:prstGeom>
          <a:solidFill>
            <a:srgbClr val="2E2E2F"/>
          </a:solidFill>
          <a:ln/>
        </p:spPr>
      </p:sp>
      <p:sp>
        <p:nvSpPr>
          <p:cNvPr id="11" name="Shape 8"/>
          <p:cNvSpPr/>
          <p:nvPr/>
        </p:nvSpPr>
        <p:spPr>
          <a:xfrm>
            <a:off x="691872" y="4386739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FF6BD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74" y="4513540"/>
            <a:ext cx="207526" cy="20752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91872" y="5001697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Bad Bunny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91872" y="5395555"/>
            <a:ext cx="69784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38 distinct chart entries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538163" y="5948839"/>
            <a:ext cx="7285911" cy="1562100"/>
          </a:xfrm>
          <a:prstGeom prst="roundRect">
            <a:avLst>
              <a:gd name="adj" fmla="val 1477"/>
            </a:avLst>
          </a:prstGeom>
          <a:solidFill>
            <a:srgbClr val="2E2E2F"/>
          </a:solidFill>
          <a:ln/>
        </p:spPr>
      </p:sp>
      <p:sp>
        <p:nvSpPr>
          <p:cNvPr id="16" name="Shape 12"/>
          <p:cNvSpPr/>
          <p:nvPr/>
        </p:nvSpPr>
        <p:spPr>
          <a:xfrm>
            <a:off x="691872" y="6102548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FF6BD8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674" y="6229350"/>
            <a:ext cx="207526" cy="20752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91872" y="6717506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Weeknd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91872" y="7111365"/>
            <a:ext cx="69784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35 distinct chart entries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8206740" y="1410653"/>
            <a:ext cx="345769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Highest Popularity Scores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8206740" y="1852613"/>
            <a:ext cx="589299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Peak performance tracks achieving exceptional streaming velocity and sustained chart positions.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206740" y="2482691"/>
            <a:ext cx="58929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"Blinding Lights"</a:t>
            </a: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The Weeknd (Popularity: 98)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8206740" y="2782372"/>
            <a:ext cx="58929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"Heat Waves"</a:t>
            </a: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Glass Animals (Popularity: 97)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8206740" y="3082052"/>
            <a:ext cx="58929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"STAY"</a:t>
            </a: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The Kid LAROI &amp; Justin Bieber (Popularity: 96)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8206740" y="3381732"/>
            <a:ext cx="589299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"As It Was"</a:t>
            </a: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Harry Styles (Popularity: 95)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69CB09-6197-31D3-75D0-738908976D79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889516"/>
            <a:ext cx="1297662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Release Patterns &amp; Content Characteristics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566029" y="3284339"/>
            <a:ext cx="2534126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42%</a:t>
            </a:r>
            <a:endParaRPr lang="en-US" sz="4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9" y="1996678"/>
            <a:ext cx="3090505" cy="3090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5550" y="53445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Explicit Content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1043" y="5790009"/>
            <a:ext cx="422433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Significant portion of top tracks contain explicit lyrics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48018" y="3284339"/>
            <a:ext cx="2534126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68%</a:t>
            </a:r>
            <a:endParaRPr lang="en-US" sz="4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88" y="1996678"/>
            <a:ext cx="3090505" cy="30905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27420" y="53445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Singles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02912" y="5790009"/>
            <a:ext cx="422445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Singles dominate charts versus full album releases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529888" y="3284339"/>
            <a:ext cx="2534126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85%</a:t>
            </a:r>
            <a:endParaRPr lang="en-US" sz="4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1758" y="1996678"/>
            <a:ext cx="3090505" cy="30905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09409" y="53445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Quarterly Growth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84901" y="5790009"/>
            <a:ext cx="422433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increase in new chart entries per quarter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1043" y="6680835"/>
            <a:ext cx="1318831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 reveals a strategic shift toward single releases and frequent drops, optimizing for streaming algorithms and maintaining consistent audience engagement throughout the year.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E39A-AB06-BBD3-F8E5-96DA7F667445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Strategic Implications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84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3472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87779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For Streaming Platforms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7819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playlist curation algorithms to balance viral hits with emerging artists. Consider implementing discovery features that highlight regional diversity.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584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13472"/>
            <a:ext cx="6408063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87779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For Music Marketers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7819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consistent single releases over traditional album cycles. Leverage data-driven insights to identify optimal release timing and target demographics.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518785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693093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For Artists &amp; Labels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18351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sustained engagement strategies with frequent content drops. Build catalog depth while maintaining quality to achieve multiple chart entries simultaneously.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518785"/>
            <a:ext cx="6408063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693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183511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analysis to include genre-specific trends, geographic market variations, and correlation between social media virality and streaming performance.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5E72C1-05DA-B830-A389-14EBFFB69B9E}"/>
              </a:ext>
            </a:extLst>
          </p:cNvPr>
          <p:cNvSpPr/>
          <p:nvPr/>
        </p:nvSpPr>
        <p:spPr>
          <a:xfrm>
            <a:off x="12857357" y="7750098"/>
            <a:ext cx="1661532" cy="36799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46EB7C-DE6A-09D0-C22B-07F681E243F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6B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D26B3-594E-A1A3-0E7F-1D75804A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284"/>
            <a:ext cx="14630399" cy="82541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9896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462</Words>
  <Application>Microsoft Office PowerPoint</Application>
  <PresentationFormat>Custom</PresentationFormat>
  <Paragraphs>69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Fira Sans</vt:lpstr>
      <vt:lpstr>Fira Mono Medium</vt:lpstr>
      <vt:lpstr>Fira Mono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Amith shetty</cp:lastModifiedBy>
  <cp:revision>3</cp:revision>
  <dcterms:created xsi:type="dcterms:W3CDTF">2025-12-11T07:26:22Z</dcterms:created>
  <dcterms:modified xsi:type="dcterms:W3CDTF">2025-12-11T07:44:14Z</dcterms:modified>
</cp:coreProperties>
</file>